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62" r:id="rId4"/>
    <p:sldId id="258" r:id="rId5"/>
    <p:sldId id="260" r:id="rId6"/>
    <p:sldId id="261" r:id="rId7"/>
    <p:sldId id="263" r:id="rId8"/>
    <p:sldId id="264" r:id="rId9"/>
    <p:sldId id="265" r:id="rId10"/>
    <p:sldId id="266" r:id="rId11"/>
    <p:sldId id="267" r:id="rId12"/>
    <p:sldId id="268" r:id="rId13"/>
    <p:sldId id="269" r:id="rId14"/>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5" d="100"/>
          <a:sy n="65" d="100"/>
        </p:scale>
        <p:origin x="-1296" y="-6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3">
        <a:schemeClr val="bg2"/>
      </p:bgRef>
    </p:bg>
    <p:spTree>
      <p:nvGrpSpPr>
        <p:cNvPr id="1" name=""/>
        <p:cNvGrpSpPr/>
        <p:nvPr/>
      </p:nvGrpSpPr>
      <p:grpSpPr>
        <a:xfrm>
          <a:off x="0" y="0"/>
          <a:ext cx="0" cy="0"/>
          <a:chOff x="0" y="0"/>
          <a:chExt cx="0" cy="0"/>
        </a:xfrm>
      </p:grpSpPr>
      <p:pic>
        <p:nvPicPr>
          <p:cNvPr id="7" name="Picture 6" descr="CoverOverlay.png"/>
          <p:cNvPicPr>
            <a:picLocks noChangeAspect="1"/>
          </p:cNvPicPr>
          <p:nvPr/>
        </p:nvPicPr>
        <p:blipFill>
          <a:blip r:embed="rId2" cstate="print"/>
          <a:stretch>
            <a:fillRect/>
          </a:stretch>
        </p:blipFill>
        <p:spPr>
          <a:xfrm>
            <a:off x="0" y="0"/>
            <a:ext cx="9144000" cy="6858000"/>
          </a:xfrm>
          <a:prstGeom prst="rect">
            <a:avLst/>
          </a:prstGeom>
        </p:spPr>
      </p:pic>
      <p:sp>
        <p:nvSpPr>
          <p:cNvPr id="4" name="Date Placeholder 3"/>
          <p:cNvSpPr>
            <a:spLocks noGrp="1"/>
          </p:cNvSpPr>
          <p:nvPr>
            <p:ph type="dt" sz="half" idx="10"/>
          </p:nvPr>
        </p:nvSpPr>
        <p:spPr/>
        <p:txBody>
          <a:bodyPr/>
          <a:lstStyle>
            <a:lvl1pPr>
              <a:defRPr>
                <a:solidFill>
                  <a:schemeClr val="tx2"/>
                </a:solidFill>
              </a:defRPr>
            </a:lvl1pPr>
          </a:lstStyle>
          <a:p>
            <a:fld id="{B4C71EC6-210F-42DE-9C53-41977AD35B3D}" type="datetimeFigureOut">
              <a:rPr lang="ru-RU" smtClean="0"/>
              <a:t>08.04.2022</a:t>
            </a:fld>
            <a:endParaRPr lang="ru-RU"/>
          </a:p>
        </p:txBody>
      </p:sp>
      <p:sp>
        <p:nvSpPr>
          <p:cNvPr id="5" name="Footer Placeholder 4"/>
          <p:cNvSpPr>
            <a:spLocks noGrp="1"/>
          </p:cNvSpPr>
          <p:nvPr>
            <p:ph type="ftr" sz="quarter" idx="11"/>
          </p:nvPr>
        </p:nvSpPr>
        <p:spPr/>
        <p:txBody>
          <a:bodyPr/>
          <a:lstStyle>
            <a:lvl1pPr>
              <a:defRPr>
                <a:solidFill>
                  <a:schemeClr val="tx2"/>
                </a:solidFill>
              </a:defRPr>
            </a:lvl1pPr>
          </a:lstStyle>
          <a:p>
            <a:endParaRPr lang="ru-RU"/>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B19B0651-EE4F-4900-A07F-96A6BFA9D0F0}" type="slidenum">
              <a:rPr lang="ru-RU" smtClean="0"/>
              <a:t>‹#›</a:t>
            </a:fld>
            <a:endParaRPr lang="ru-RU"/>
          </a:p>
        </p:txBody>
      </p:sp>
      <p:grpSp>
        <p:nvGrpSpPr>
          <p:cNvPr id="8" name="Group 7"/>
          <p:cNvGrpSpPr/>
          <p:nvPr/>
        </p:nvGrpSpPr>
        <p:grpSpPr>
          <a:xfrm>
            <a:off x="1194101" y="2887530"/>
            <a:ext cx="6779110" cy="923330"/>
            <a:chOff x="1172584" y="1381459"/>
            <a:chExt cx="6779110" cy="923330"/>
          </a:xfrm>
          <a:effectLst>
            <a:outerShdw blurRad="38100" dist="12700" dir="16200000" rotWithShape="0">
              <a:prstClr val="black">
                <a:alpha val="30000"/>
              </a:prstClr>
            </a:outerShdw>
          </a:effectLst>
        </p:grpSpPr>
        <p:sp>
          <p:nvSpPr>
            <p:cNvPr id="9" name="TextBox 8"/>
            <p:cNvSpPr txBox="1"/>
            <p:nvPr/>
          </p:nvSpPr>
          <p:spPr>
            <a:xfrm>
              <a:off x="4147073" y="1381459"/>
              <a:ext cx="877163" cy="923330"/>
            </a:xfrm>
            <a:prstGeom prst="rect">
              <a:avLst/>
            </a:prstGeom>
            <a:noFill/>
          </p:spPr>
          <p:txBody>
            <a:bodyPr wrap="none" rtlCol="0">
              <a:spAutoFit/>
            </a:bodyPr>
            <a:lstStyle/>
            <a:p>
              <a:r>
                <a:rPr lang="en-US" sz="5400" dirty="0" smtClean="0">
                  <a:ln w="3175">
                    <a:solidFill>
                      <a:schemeClr val="tx2">
                        <a:alpha val="60000"/>
                      </a:schemeClr>
                    </a:solidFill>
                  </a:ln>
                  <a:solidFill>
                    <a:schemeClr val="tx2">
                      <a:lumMod val="90000"/>
                    </a:schemeClr>
                  </a:solidFill>
                  <a:effectLst>
                    <a:outerShdw blurRad="34925" dist="12700" dir="14400000" algn="ctr" rotWithShape="0">
                      <a:srgbClr val="000000">
                        <a:alpha val="21000"/>
                      </a:srgbClr>
                    </a:outerShdw>
                  </a:effectLst>
                  <a:latin typeface="Wingdings" pitchFamily="2" charset="2"/>
                </a:rPr>
                <a:t></a:t>
              </a:r>
              <a:endParaRPr lang="en-US" sz="5400" dirty="0">
                <a:ln w="3175">
                  <a:solidFill>
                    <a:schemeClr val="tx2">
                      <a:alpha val="60000"/>
                    </a:schemeClr>
                  </a:solidFill>
                </a:ln>
                <a:solidFill>
                  <a:schemeClr val="tx2">
                    <a:lumMod val="90000"/>
                  </a:schemeClr>
                </a:solidFill>
                <a:effectLst>
                  <a:outerShdw blurRad="34925" dist="12700" dir="14400000" algn="ctr" rotWithShape="0">
                    <a:srgbClr val="000000">
                      <a:alpha val="21000"/>
                    </a:srgbClr>
                  </a:outerShdw>
                </a:effectLst>
                <a:latin typeface="Wingdings" pitchFamily="2" charset="2"/>
              </a:endParaRPr>
            </a:p>
          </p:txBody>
        </p:sp>
        <p:cxnSp>
          <p:nvCxnSpPr>
            <p:cNvPr id="10" name="Straight Connector 9"/>
            <p:cNvCxnSpPr/>
            <p:nvPr/>
          </p:nvCxnSpPr>
          <p:spPr>
            <a:xfrm rot="10800000">
              <a:off x="1172584" y="1925620"/>
              <a:ext cx="3119718" cy="1588"/>
            </a:xfrm>
            <a:prstGeom prst="line">
              <a:avLst/>
            </a:prstGeom>
            <a:ln>
              <a:solidFill>
                <a:schemeClr val="tx2">
                  <a:lumMod val="90000"/>
                </a:schemeClr>
              </a:solidFill>
            </a:ln>
            <a:effectLst/>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10800000">
              <a:off x="4831976" y="1922930"/>
              <a:ext cx="3119718" cy="1588"/>
            </a:xfrm>
            <a:prstGeom prst="line">
              <a:avLst/>
            </a:prstGeom>
            <a:ln>
              <a:solidFill>
                <a:schemeClr val="tx2">
                  <a:lumMod val="90000"/>
                </a:schemeClr>
              </a:solidFill>
            </a:ln>
            <a:effectLst/>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183341" y="1387737"/>
            <a:ext cx="6777318" cy="1731982"/>
          </a:xfrm>
        </p:spPr>
        <p:txBody>
          <a:bodyPr anchor="b"/>
          <a:lstStyle>
            <a:lvl1pPr>
              <a:defRPr>
                <a:ln w="3175">
                  <a:solidFill>
                    <a:schemeClr val="tx1">
                      <a:alpha val="65000"/>
                    </a:schemeClr>
                  </a:solidFill>
                </a:ln>
                <a:solidFill>
                  <a:schemeClr val="tx1"/>
                </a:solidFill>
                <a:effectLst>
                  <a:outerShdw blurRad="25400" dist="12700" dir="14220000" rotWithShape="0">
                    <a:prstClr val="black">
                      <a:alpha val="50000"/>
                    </a:prstClr>
                  </a:outerShdw>
                </a:effectLst>
              </a:defRPr>
            </a:lvl1pPr>
          </a:lstStyle>
          <a:p>
            <a:r>
              <a:rPr lang="ru-RU" smtClean="0"/>
              <a:t>Образец заголовка</a:t>
            </a:r>
            <a:endParaRPr lang="en-US" dirty="0"/>
          </a:p>
        </p:txBody>
      </p:sp>
      <p:sp>
        <p:nvSpPr>
          <p:cNvPr id="3" name="Subtitle 2"/>
          <p:cNvSpPr>
            <a:spLocks noGrp="1"/>
          </p:cNvSpPr>
          <p:nvPr>
            <p:ph type="subTitle" idx="1"/>
          </p:nvPr>
        </p:nvSpPr>
        <p:spPr>
          <a:xfrm>
            <a:off x="1371600" y="3767862"/>
            <a:ext cx="6400800" cy="1752600"/>
          </a:xfrm>
        </p:spPr>
        <p:txBody>
          <a:bodyPr/>
          <a:lstStyle>
            <a:lvl1pPr marL="0" indent="0" algn="ctr">
              <a:buNone/>
              <a:defRPr>
                <a:solidFill>
                  <a:schemeClr val="tx1"/>
                </a:solidFill>
                <a:effectLst>
                  <a:outerShdw blurRad="34925" dist="12700" dir="14400000" rotWithShape="0">
                    <a:prstClr val="black">
                      <a:alpha val="21000"/>
                    </a:prst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t>08.04.2022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
        <p:nvSpPr>
          <p:cNvPr id="11" name="Title 10"/>
          <p:cNvSpPr>
            <a:spLocks noGrp="1"/>
          </p:cNvSpPr>
          <p:nvPr>
            <p:ph type="title"/>
          </p:nvPr>
        </p:nvSpPr>
        <p:spPr/>
        <p:txBody>
          <a:bodyPr/>
          <a:lstStyle/>
          <a:p>
            <a:r>
              <a:rPr lang="ru-RU" smtClean="0"/>
              <a:t>Образец заголовка</a:t>
            </a:r>
            <a:endParaRPr lang="en-US"/>
          </a:p>
        </p:txBody>
      </p:sp>
      <p:grpSp>
        <p:nvGrpSpPr>
          <p:cNvPr id="12" name="Group 11"/>
          <p:cNvGrpSpPr/>
          <p:nvPr/>
        </p:nvGrpSpPr>
        <p:grpSpPr>
          <a:xfrm>
            <a:off x="1172584" y="1392217"/>
            <a:ext cx="6779110" cy="923330"/>
            <a:chOff x="1172584" y="1381459"/>
            <a:chExt cx="6779110" cy="923330"/>
          </a:xfrm>
        </p:grpSpPr>
        <p:sp>
          <p:nvSpPr>
            <p:cNvPr id="13" name="TextBox 12"/>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4" name="Straight Connector 13"/>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2">
        <a:schemeClr val="bg2"/>
      </p:bgRef>
    </p:bg>
    <p:spTree>
      <p:nvGrpSpPr>
        <p:cNvPr id="1" name=""/>
        <p:cNvGrpSpPr/>
        <p:nvPr/>
      </p:nvGrpSpPr>
      <p:grpSpPr>
        <a:xfrm>
          <a:off x="0" y="0"/>
          <a:ext cx="0" cy="0"/>
          <a:chOff x="0" y="0"/>
          <a:chExt cx="0" cy="0"/>
        </a:xfrm>
      </p:grpSpPr>
      <p:pic>
        <p:nvPicPr>
          <p:cNvPr id="12" name="Picture 11" descr="CoverOverlay.png"/>
          <p:cNvPicPr>
            <a:picLocks noChangeAspect="1"/>
          </p:cNvPicPr>
          <p:nvPr/>
        </p:nvPicPr>
        <p:blipFill>
          <a:blip r:embed="rId2" cstate="print">
            <a:lum/>
          </a:blip>
          <a:stretch>
            <a:fillRect/>
          </a:stretch>
        </p:blipFill>
        <p:spPr>
          <a:xfrm>
            <a:off x="0" y="0"/>
            <a:ext cx="9144000" cy="6858000"/>
          </a:xfrm>
          <a:prstGeom prst="rect">
            <a:avLst/>
          </a:prstGeom>
        </p:spPr>
      </p:pic>
      <p:grpSp>
        <p:nvGrpSpPr>
          <p:cNvPr id="7" name="Group 7"/>
          <p:cNvGrpSpPr/>
          <p:nvPr/>
        </p:nvGrpSpPr>
        <p:grpSpPr>
          <a:xfrm>
            <a:off x="1172584" y="2887579"/>
            <a:ext cx="6779110" cy="923330"/>
            <a:chOff x="1172584" y="1381459"/>
            <a:chExt cx="6779110" cy="923330"/>
          </a:xfrm>
        </p:grpSpPr>
        <p:sp>
          <p:nvSpPr>
            <p:cNvPr id="9" name="TextBox 8"/>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0" name="Straight Connector 9"/>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10800000">
              <a:off x="4831976" y="1927412"/>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690040" y="1204857"/>
            <a:ext cx="7754713" cy="1910716"/>
          </a:xfrm>
        </p:spPr>
        <p:txBody>
          <a:bodyPr anchor="b"/>
          <a:lstStyle>
            <a:lvl1pPr algn="ctr">
              <a:defRPr sz="5400" b="0" cap="none" baseline="0">
                <a:solidFill>
                  <a:schemeClr val="tx2"/>
                </a:solidFill>
              </a:defRPr>
            </a:lvl1pPr>
          </a:lstStyle>
          <a:p>
            <a:r>
              <a:rPr lang="ru-RU" smtClean="0"/>
              <a:t>Образец заголовка</a:t>
            </a:r>
            <a:endParaRPr lang="en-US" dirty="0"/>
          </a:p>
        </p:txBody>
      </p:sp>
      <p:sp>
        <p:nvSpPr>
          <p:cNvPr id="3" name="Text Placeholder 2"/>
          <p:cNvSpPr>
            <a:spLocks noGrp="1"/>
          </p:cNvSpPr>
          <p:nvPr>
            <p:ph type="body" idx="1"/>
          </p:nvPr>
        </p:nvSpPr>
        <p:spPr>
          <a:xfrm>
            <a:off x="699248" y="3767316"/>
            <a:ext cx="7734747" cy="1500187"/>
          </a:xfrm>
        </p:spPr>
        <p:txBody>
          <a:bodyPr anchor="t"/>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4C71EC6-210F-42DE-9C53-41977AD35B3D}" type="datetimeFigureOut">
              <a:rPr lang="ru-RU" smtClean="0"/>
              <a:t>08.04.2022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B4C71EC6-210F-42DE-9C53-41977AD35B3D}" type="datetimeFigureOut">
              <a:rPr lang="ru-RU" smtClean="0"/>
              <a:t>08.04.2022</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
        <p:nvSpPr>
          <p:cNvPr id="12" name="Title 11"/>
          <p:cNvSpPr>
            <a:spLocks noGrp="1"/>
          </p:cNvSpPr>
          <p:nvPr>
            <p:ph type="title"/>
          </p:nvPr>
        </p:nvSpPr>
        <p:spPr/>
        <p:txBody>
          <a:bodyPr/>
          <a:lstStyle>
            <a:lvl1pPr>
              <a:defRPr>
                <a:solidFill>
                  <a:schemeClr val="tx2"/>
                </a:solidFill>
              </a:defRPr>
            </a:lvl1pPr>
          </a:lstStyle>
          <a:p>
            <a:r>
              <a:rPr lang="ru-RU" smtClean="0"/>
              <a:t>Образец заголовка</a:t>
            </a:r>
            <a:endParaRPr lang="en-US" dirty="0"/>
          </a:p>
        </p:txBody>
      </p:sp>
      <p:grpSp>
        <p:nvGrpSpPr>
          <p:cNvPr id="13" name="Group 12"/>
          <p:cNvGrpSpPr/>
          <p:nvPr/>
        </p:nvGrpSpPr>
        <p:grpSpPr>
          <a:xfrm>
            <a:off x="1172584" y="1392217"/>
            <a:ext cx="6779110" cy="923330"/>
            <a:chOff x="1172584" y="1381459"/>
            <a:chExt cx="6779110" cy="923330"/>
          </a:xfrm>
        </p:grpSpPr>
        <p:sp>
          <p:nvSpPr>
            <p:cNvPr id="14" name="TextBox 13"/>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5" name="Straight Connector 14"/>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
        <p:nvSpPr>
          <p:cNvPr id="8" name="Content Placeholder 7"/>
          <p:cNvSpPr>
            <a:spLocks noGrp="1"/>
          </p:cNvSpPr>
          <p:nvPr>
            <p:ph sz="quarter" idx="13"/>
          </p:nvPr>
        </p:nvSpPr>
        <p:spPr>
          <a:xfrm>
            <a:off x="685800" y="2240280"/>
            <a:ext cx="3803904" cy="3877056"/>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0" name="Content Placeholder 9"/>
          <p:cNvSpPr>
            <a:spLocks noGrp="1"/>
          </p:cNvSpPr>
          <p:nvPr>
            <p:ph sz="quarter" idx="14"/>
          </p:nvPr>
        </p:nvSpPr>
        <p:spPr>
          <a:xfrm>
            <a:off x="4645151" y="2240280"/>
            <a:ext cx="3803904" cy="3877056"/>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a:p>
        </p:txBody>
      </p:sp>
      <p:sp>
        <p:nvSpPr>
          <p:cNvPr id="3" name="Text Placeholder 2"/>
          <p:cNvSpPr>
            <a:spLocks noGrp="1"/>
          </p:cNvSpPr>
          <p:nvPr>
            <p:ph type="body" idx="1"/>
          </p:nvPr>
        </p:nvSpPr>
        <p:spPr>
          <a:xfrm>
            <a:off x="1051560" y="2240280"/>
            <a:ext cx="3442446" cy="658368"/>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88488" y="2947595"/>
            <a:ext cx="3803904" cy="317296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5002306" y="2240280"/>
            <a:ext cx="3447288" cy="658368"/>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4645026" y="2944368"/>
            <a:ext cx="3799728" cy="317296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B4C71EC6-210F-42DE-9C53-41977AD35B3D}" type="datetimeFigureOut">
              <a:rPr lang="ru-RU" smtClean="0"/>
              <a:t>08.04.2022</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B19B0651-EE4F-4900-A07F-96A6BFA9D0F0}" type="slidenum">
              <a:rPr lang="ru-RU" smtClean="0"/>
              <a:t>‹#›</a:t>
            </a:fld>
            <a:endParaRPr lang="ru-RU"/>
          </a:p>
        </p:txBody>
      </p:sp>
      <p:grpSp>
        <p:nvGrpSpPr>
          <p:cNvPr id="14" name="Group 13"/>
          <p:cNvGrpSpPr/>
          <p:nvPr/>
        </p:nvGrpSpPr>
        <p:grpSpPr>
          <a:xfrm>
            <a:off x="1172584" y="1392217"/>
            <a:ext cx="6779110" cy="923330"/>
            <a:chOff x="1172584" y="1381459"/>
            <a:chExt cx="6779110" cy="923330"/>
          </a:xfrm>
        </p:grpSpPr>
        <p:sp>
          <p:nvSpPr>
            <p:cNvPr id="16" name="TextBox 15"/>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7" name="Straight Connector 16"/>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B4C71EC6-210F-42DE-9C53-41977AD35B3D}" type="datetimeFigureOut">
              <a:rPr lang="ru-RU" smtClean="0"/>
              <a:t>08.04.2022</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B19B0651-EE4F-4900-A07F-96A6BFA9D0F0}" type="slidenum">
              <a:rPr lang="ru-RU" smtClean="0"/>
              <a:t>‹#›</a:t>
            </a:fld>
            <a:endParaRPr lang="ru-RU"/>
          </a:p>
        </p:txBody>
      </p:sp>
      <p:grpSp>
        <p:nvGrpSpPr>
          <p:cNvPr id="10" name="Group 9"/>
          <p:cNvGrpSpPr/>
          <p:nvPr/>
        </p:nvGrpSpPr>
        <p:grpSpPr>
          <a:xfrm>
            <a:off x="1172584" y="1392217"/>
            <a:ext cx="6779110" cy="923330"/>
            <a:chOff x="1172584" y="1381459"/>
            <a:chExt cx="6779110" cy="923330"/>
          </a:xfrm>
        </p:grpSpPr>
        <p:sp>
          <p:nvSpPr>
            <p:cNvPr id="14" name="TextBox 13"/>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5" name="Straight Connector 14"/>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C71EC6-210F-42DE-9C53-41977AD35B3D}" type="datetimeFigureOut">
              <a:rPr lang="ru-RU" smtClean="0"/>
              <a:t>08.04.2022</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5034579" y="1678195"/>
            <a:ext cx="3422483" cy="1886921"/>
          </a:xfrm>
        </p:spPr>
        <p:txBody>
          <a:bodyPr anchor="b"/>
          <a:lstStyle>
            <a:lvl1pPr algn="l">
              <a:defRPr sz="2800" b="0"/>
            </a:lvl1pPr>
          </a:lstStyle>
          <a:p>
            <a:r>
              <a:rPr lang="ru-RU" smtClean="0"/>
              <a:t>Образец заголовка</a:t>
            </a:r>
            <a:endParaRPr lang="en-US"/>
          </a:p>
        </p:txBody>
      </p:sp>
      <p:sp>
        <p:nvSpPr>
          <p:cNvPr id="3" name="Content Placeholder 2"/>
          <p:cNvSpPr>
            <a:spLocks noGrp="1"/>
          </p:cNvSpPr>
          <p:nvPr>
            <p:ph idx="1"/>
          </p:nvPr>
        </p:nvSpPr>
        <p:spPr>
          <a:xfrm>
            <a:off x="692001" y="559398"/>
            <a:ext cx="4116667" cy="5566765"/>
          </a:xfrm>
        </p:spPr>
        <p:txBody>
          <a:bodyPr anchor="ct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5034579" y="3603812"/>
            <a:ext cx="3411725" cy="2517289"/>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t>08.04.2022</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731" y="4668818"/>
            <a:ext cx="7767021" cy="644729"/>
          </a:xfrm>
        </p:spPr>
        <p:txBody>
          <a:bodyPr anchor="b"/>
          <a:lstStyle>
            <a:lvl1pPr algn="ctr">
              <a:defRPr sz="2800" b="0"/>
            </a:lvl1pPr>
          </a:lstStyle>
          <a:p>
            <a:r>
              <a:rPr lang="ru-RU" smtClean="0"/>
              <a:t>Образец заголовка</a:t>
            </a:r>
            <a:endParaRPr lang="en-US"/>
          </a:p>
        </p:txBody>
      </p:sp>
      <p:sp>
        <p:nvSpPr>
          <p:cNvPr id="3" name="Picture Placeholder 2"/>
          <p:cNvSpPr>
            <a:spLocks noGrp="1"/>
          </p:cNvSpPr>
          <p:nvPr>
            <p:ph type="pic" idx="1"/>
          </p:nvPr>
        </p:nvSpPr>
        <p:spPr>
          <a:xfrm rot="240000">
            <a:off x="2183792" y="666965"/>
            <a:ext cx="4772156" cy="3598016"/>
          </a:xfrm>
          <a:solidFill>
            <a:srgbClr val="FFFFFF">
              <a:shade val="85000"/>
            </a:srgbClr>
          </a:solidFill>
          <a:ln w="190500" cap="sq">
            <a:solidFill>
              <a:srgbClr val="FFFFFF"/>
            </a:solidFill>
            <a:miter lim="800000"/>
          </a:ln>
          <a:effectLst>
            <a:outerShdw blurRad="65000" dist="50800" dir="12900000" kx="195000" ky="145000" algn="tl" rotWithShape="0">
              <a:srgbClr val="000000">
                <a:alpha val="24000"/>
              </a:srgbClr>
            </a:outerShdw>
          </a:effectLst>
          <a:scene3d>
            <a:camera prst="orthographicFront">
              <a:rot lat="0" lon="0" rev="360000"/>
            </a:camera>
            <a:lightRig rig="twoPt" dir="t">
              <a:rot lat="0" lon="0" rev="7200000"/>
            </a:lightRig>
          </a:scene3d>
          <a:sp3d contourW="12700">
            <a:bevelT w="25400" h="19050"/>
            <a:contourClr>
              <a:srgbClr val="969696"/>
            </a:contourClr>
          </a:sp3d>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688489" y="5324306"/>
            <a:ext cx="7756264" cy="804862"/>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t>08.04.2022</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p:txBody>
          <a:bodyPr vert="eaVert" anchor="ct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t>08.04.2022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grpSp>
        <p:nvGrpSpPr>
          <p:cNvPr id="11" name="Group 10"/>
          <p:cNvGrpSpPr/>
          <p:nvPr/>
        </p:nvGrpSpPr>
        <p:grpSpPr>
          <a:xfrm>
            <a:off x="1172584" y="1392217"/>
            <a:ext cx="6779110" cy="923330"/>
            <a:chOff x="1172584" y="1381459"/>
            <a:chExt cx="6779110" cy="923330"/>
          </a:xfrm>
        </p:grpSpPr>
        <p:sp>
          <p:nvSpPr>
            <p:cNvPr id="15" name="TextBox 14"/>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6" name="Straight Connector 15"/>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66560" y="559398"/>
            <a:ext cx="1678193" cy="5566765"/>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688488" y="849854"/>
            <a:ext cx="5507917" cy="5023821"/>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t>08.04.2022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grpSp>
        <p:nvGrpSpPr>
          <p:cNvPr id="11" name="Group 10"/>
          <p:cNvGrpSpPr/>
          <p:nvPr/>
        </p:nvGrpSpPr>
        <p:grpSpPr>
          <a:xfrm rot="5400000">
            <a:off x="3909050" y="2880823"/>
            <a:ext cx="5480154" cy="923330"/>
            <a:chOff x="1815339" y="1381459"/>
            <a:chExt cx="5480154" cy="923330"/>
          </a:xfrm>
        </p:grpSpPr>
        <p:sp>
          <p:nvSpPr>
            <p:cNvPr id="12" name="TextBox 11"/>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3" name="Straight Connector 12"/>
            <p:cNvCxnSpPr/>
            <p:nvPr/>
          </p:nvCxnSpPr>
          <p:spPr>
            <a:xfrm flipH="1" flipV="1">
              <a:off x="1815339" y="1924709"/>
              <a:ext cx="2468880" cy="2505"/>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rot="10800000">
              <a:off x="4826613" y="1927417"/>
              <a:ext cx="2468880"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gradFill flip="none" rotWithShape="1">
            <a:gsLst>
              <a:gs pos="83000">
                <a:schemeClr val="bg1">
                  <a:alpha val="11000"/>
                </a:schemeClr>
              </a:gs>
              <a:gs pos="100000">
                <a:schemeClr val="bg2">
                  <a:lumMod val="75000"/>
                  <a:alpha val="23000"/>
                </a:schemeClr>
              </a:gs>
            </a:gsLst>
            <a:path path="rect">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688490" y="570156"/>
            <a:ext cx="7756263" cy="1054250"/>
          </a:xfrm>
          <a:prstGeom prst="rect">
            <a:avLst/>
          </a:prstGeom>
        </p:spPr>
        <p:txBody>
          <a:bodyPr vert="horz" lIns="91440" tIns="45720" rIns="91440" bIns="45720" rtlCol="0" anchor="ctr">
            <a:noAutofit/>
          </a:bodyPr>
          <a:lstStyle/>
          <a:p>
            <a:r>
              <a:rPr lang="ru-RU" smtClean="0"/>
              <a:t>Образец заголовка</a:t>
            </a:r>
            <a:endParaRPr lang="en-US" dirty="0"/>
          </a:p>
        </p:txBody>
      </p:sp>
      <p:sp>
        <p:nvSpPr>
          <p:cNvPr id="3" name="Text Placeholder 2"/>
          <p:cNvSpPr>
            <a:spLocks noGrp="1"/>
          </p:cNvSpPr>
          <p:nvPr>
            <p:ph type="body" idx="1"/>
          </p:nvPr>
        </p:nvSpPr>
        <p:spPr>
          <a:xfrm>
            <a:off x="699247" y="2248347"/>
            <a:ext cx="7745505" cy="3877815"/>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360378" y="6161442"/>
            <a:ext cx="2133600" cy="365125"/>
          </a:xfrm>
          <a:prstGeom prst="rect">
            <a:avLst/>
          </a:prstGeom>
        </p:spPr>
        <p:txBody>
          <a:bodyPr vert="horz" lIns="91440" tIns="45720" rIns="91440" bIns="45720" rtlCol="0" anchor="ctr"/>
          <a:lstStyle>
            <a:lvl1pPr algn="l">
              <a:defRPr sz="1200">
                <a:solidFill>
                  <a:schemeClr val="tx2"/>
                </a:solidFill>
              </a:defRPr>
            </a:lvl1pPr>
          </a:lstStyle>
          <a:p>
            <a:fld id="{B4C71EC6-210F-42DE-9C53-41977AD35B3D}" type="datetimeFigureOut">
              <a:rPr lang="ru-RU" smtClean="0"/>
              <a:t>08.04.2022</a:t>
            </a:fld>
            <a:endParaRPr lang="ru-RU"/>
          </a:p>
        </p:txBody>
      </p:sp>
      <p:sp>
        <p:nvSpPr>
          <p:cNvPr id="5" name="Footer Placeholder 4"/>
          <p:cNvSpPr>
            <a:spLocks noGrp="1"/>
          </p:cNvSpPr>
          <p:nvPr>
            <p:ph type="ftr" sz="quarter" idx="3"/>
          </p:nvPr>
        </p:nvSpPr>
        <p:spPr>
          <a:xfrm>
            <a:off x="3124200" y="6161442"/>
            <a:ext cx="2895600" cy="365125"/>
          </a:xfrm>
          <a:prstGeom prst="rect">
            <a:avLst/>
          </a:prstGeom>
        </p:spPr>
        <p:txBody>
          <a:bodyPr vert="horz" lIns="91440" tIns="45720" rIns="91440" bIns="45720" rtlCol="0" anchor="ctr"/>
          <a:lstStyle>
            <a:lvl1pPr algn="ctr">
              <a:defRPr sz="1200">
                <a:solidFill>
                  <a:schemeClr val="tx2"/>
                </a:solidFill>
              </a:defRPr>
            </a:lvl1pPr>
          </a:lstStyle>
          <a:p>
            <a:endParaRPr lang="ru-RU"/>
          </a:p>
        </p:txBody>
      </p:sp>
      <p:sp>
        <p:nvSpPr>
          <p:cNvPr id="6" name="Slide Number Placeholder 5"/>
          <p:cNvSpPr>
            <a:spLocks noGrp="1"/>
          </p:cNvSpPr>
          <p:nvPr>
            <p:ph type="sldNum" sz="quarter" idx="4"/>
          </p:nvPr>
        </p:nvSpPr>
        <p:spPr>
          <a:xfrm>
            <a:off x="6639264" y="6161442"/>
            <a:ext cx="2133600" cy="365125"/>
          </a:xfrm>
          <a:prstGeom prst="rect">
            <a:avLst/>
          </a:prstGeom>
        </p:spPr>
        <p:txBody>
          <a:bodyPr vert="horz" lIns="91440" tIns="45720" rIns="91440" bIns="45720" rtlCol="0" anchor="ctr"/>
          <a:lstStyle>
            <a:lvl1pPr algn="r">
              <a:defRPr sz="1200">
                <a:solidFill>
                  <a:schemeClr val="tx2"/>
                </a:solidFill>
              </a:defRPr>
            </a:lvl1pPr>
          </a:lstStyle>
          <a:p>
            <a:fld id="{B19B0651-EE4F-4900-A07F-96A6BFA9D0F0}"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54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65760" indent="-365760" algn="l" defTabSz="914400" rtl="0" eaLnBrk="1" latinLnBrk="0" hangingPunct="1">
        <a:spcBef>
          <a:spcPct val="20000"/>
        </a:spcBef>
        <a:buClr>
          <a:schemeClr val="accent1"/>
        </a:buClr>
        <a:buFont typeface="Wingdings" pitchFamily="2" charset="2"/>
        <a:buChar char=""/>
        <a:defRPr sz="2400" kern="1200">
          <a:solidFill>
            <a:schemeClr val="tx1">
              <a:lumMod val="85000"/>
              <a:lumOff val="15000"/>
            </a:schemeClr>
          </a:solidFill>
          <a:latin typeface="+mn-lt"/>
          <a:ea typeface="+mn-ea"/>
          <a:cs typeface="+mn-cs"/>
        </a:defRPr>
      </a:lvl1pPr>
      <a:lvl2pPr marL="777240" indent="-365760" algn="l" defTabSz="914400" rtl="0" eaLnBrk="1" latinLnBrk="0" hangingPunct="1">
        <a:spcBef>
          <a:spcPct val="20000"/>
        </a:spcBef>
        <a:buClr>
          <a:schemeClr val="accent1"/>
        </a:buClr>
        <a:buFont typeface="Wingdings" pitchFamily="2" charset="2"/>
        <a:buChar char=""/>
        <a:defRPr sz="2200" kern="1200">
          <a:solidFill>
            <a:schemeClr val="tx1">
              <a:lumMod val="85000"/>
              <a:lumOff val="15000"/>
            </a:schemeClr>
          </a:solidFill>
          <a:latin typeface="+mn-lt"/>
          <a:ea typeface="+mn-ea"/>
          <a:cs typeface="+mn-cs"/>
        </a:defRPr>
      </a:lvl2pPr>
      <a:lvl3pPr marL="1143000" indent="-365760" algn="l" defTabSz="914400" rtl="0" eaLnBrk="1" latinLnBrk="0" hangingPunct="1">
        <a:spcBef>
          <a:spcPct val="20000"/>
        </a:spcBef>
        <a:buClr>
          <a:schemeClr val="accent1"/>
        </a:buClr>
        <a:buFont typeface="Wingdings" pitchFamily="2" charset="2"/>
        <a:buChar char=""/>
        <a:defRPr sz="2000" kern="1200">
          <a:solidFill>
            <a:schemeClr val="tx1">
              <a:lumMod val="85000"/>
              <a:lumOff val="15000"/>
            </a:schemeClr>
          </a:solidFill>
          <a:latin typeface="+mn-lt"/>
          <a:ea typeface="+mn-ea"/>
          <a:cs typeface="+mn-cs"/>
        </a:defRPr>
      </a:lvl3pPr>
      <a:lvl4pPr marL="1508760" indent="-320040" algn="l" defTabSz="914400" rtl="0" eaLnBrk="1" latinLnBrk="0" hangingPunct="1">
        <a:spcBef>
          <a:spcPct val="20000"/>
        </a:spcBef>
        <a:buClr>
          <a:schemeClr val="accent1"/>
        </a:buClr>
        <a:buFont typeface="Wingdings" pitchFamily="2" charset="2"/>
        <a:buChar char=""/>
        <a:defRPr sz="1800" kern="1200">
          <a:solidFill>
            <a:schemeClr val="tx1">
              <a:lumMod val="85000"/>
              <a:lumOff val="15000"/>
            </a:schemeClr>
          </a:solidFill>
          <a:latin typeface="+mn-lt"/>
          <a:ea typeface="+mn-ea"/>
          <a:cs typeface="+mn-cs"/>
        </a:defRPr>
      </a:lvl4pPr>
      <a:lvl5pPr marL="1828800" indent="-320040" algn="l" defTabSz="914400" rtl="0" eaLnBrk="1" latinLnBrk="0" hangingPunct="1">
        <a:spcBef>
          <a:spcPct val="20000"/>
        </a:spcBef>
        <a:buClr>
          <a:schemeClr val="accent1"/>
        </a:buClr>
        <a:buFont typeface="Wingdings" pitchFamily="2" charset="2"/>
        <a:buChar char=""/>
        <a:defRPr sz="1600" kern="1200">
          <a:solidFill>
            <a:schemeClr val="tx1">
              <a:lumMod val="85000"/>
              <a:lumOff val="15000"/>
            </a:schemeClr>
          </a:solidFill>
          <a:latin typeface="+mn-lt"/>
          <a:ea typeface="+mn-ea"/>
          <a:cs typeface="+mn-cs"/>
        </a:defRPr>
      </a:lvl5pPr>
      <a:lvl6pPr marL="214884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6pPr>
      <a:lvl7pPr marL="246888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7pPr>
      <a:lvl8pPr marL="278892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8pPr>
      <a:lvl9pPr marL="310896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r>
              <a:rPr lang="ru-RU" sz="4400" smtClean="0"/>
              <a:t>Күрделі </a:t>
            </a:r>
            <a:r>
              <a:rPr lang="ru-RU" sz="4400"/>
              <a:t>инженерлік-геологиялық жағдайларда топырақ үйіндісін салу</a:t>
            </a:r>
          </a:p>
        </p:txBody>
      </p:sp>
      <p:sp>
        <p:nvSpPr>
          <p:cNvPr id="3" name="Подзаголовок 2"/>
          <p:cNvSpPr>
            <a:spLocks noGrp="1"/>
          </p:cNvSpPr>
          <p:nvPr>
            <p:ph type="subTitle" idx="1"/>
          </p:nvPr>
        </p:nvSpPr>
        <p:spPr/>
        <p:txBody>
          <a:bodyPr/>
          <a:lstStyle/>
          <a:p>
            <a:r>
              <a:rPr lang="kk-KZ" smtClean="0"/>
              <a:t>Орындаған</a:t>
            </a:r>
            <a:r>
              <a:rPr lang="en-US" smtClean="0"/>
              <a:t>: </a:t>
            </a:r>
            <a:r>
              <a:rPr lang="kk-KZ" smtClean="0"/>
              <a:t>Өскен Сағи</a:t>
            </a:r>
          </a:p>
          <a:p>
            <a:r>
              <a:rPr lang="kk-KZ" smtClean="0"/>
              <a:t>Қабылдаған</a:t>
            </a:r>
            <a:r>
              <a:rPr lang="en-US" smtClean="0"/>
              <a:t>: </a:t>
            </a:r>
            <a:r>
              <a:rPr lang="kk-KZ" smtClean="0"/>
              <a:t>Кинаятов Еркебұлан</a:t>
            </a:r>
            <a:endParaRPr lang="ru-RU"/>
          </a:p>
        </p:txBody>
      </p:sp>
    </p:spTree>
    <p:extLst>
      <p:ext uri="{BB962C8B-B14F-4D97-AF65-F5344CB8AC3E}">
        <p14:creationId xmlns:p14="http://schemas.microsoft.com/office/powerpoint/2010/main" val="28099274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normAutofit fontScale="92500"/>
          </a:bodyPr>
          <a:lstStyle/>
          <a:p>
            <a:r>
              <a:rPr lang="kk-KZ"/>
              <a:t>Автомобиль жолы – Қазақстанның көлік – коммуникация кешенінің маңызды элементтерінің бірі,  оның тиімді қызметі мен тұрақты дамуы қазіргі заманғы жағдайларда экономиканың өсуіне, халықтың өмір жағдайын жақсарту және деңгейін арттыру факторлары болып табылады.</a:t>
            </a:r>
            <a:endParaRPr lang="ru-RU"/>
          </a:p>
          <a:p>
            <a:r>
              <a:rPr lang="kk-KZ"/>
              <a:t>Автомобиль жолдарын жобалау – табиғи-климаттық шарттарын, экономикалық тиімділігін , жолдағы қауіпсіз тасымалдау шарттарын және жолдың бағытын таңдау тәсілдерін, оның қайта құру жобасын толтыру арқылы барлық жол элементтерін ескерген технико-экономикалық негіздеме.</a:t>
            </a:r>
            <a:endParaRPr lang="ru-RU"/>
          </a:p>
        </p:txBody>
      </p:sp>
      <p:sp>
        <p:nvSpPr>
          <p:cNvPr id="3" name="Заголовок 2"/>
          <p:cNvSpPr>
            <a:spLocks noGrp="1"/>
          </p:cNvSpPr>
          <p:nvPr>
            <p:ph type="title"/>
          </p:nvPr>
        </p:nvSpPr>
        <p:spPr/>
        <p:txBody>
          <a:bodyPr/>
          <a:lstStyle/>
          <a:p>
            <a:r>
              <a:rPr lang="kk-KZ"/>
              <a:t>Автомобиль</a:t>
            </a:r>
            <a:r>
              <a:rPr lang="kk-KZ" smtClean="0"/>
              <a:t> жолы</a:t>
            </a:r>
            <a:endParaRPr lang="ru-RU"/>
          </a:p>
        </p:txBody>
      </p:sp>
    </p:spTree>
    <p:extLst>
      <p:ext uri="{BB962C8B-B14F-4D97-AF65-F5344CB8AC3E}">
        <p14:creationId xmlns:p14="http://schemas.microsoft.com/office/powerpoint/2010/main" val="31265978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normAutofit fontScale="77500" lnSpcReduction="20000"/>
          </a:bodyPr>
          <a:lstStyle/>
          <a:p>
            <a:pPr marL="0" indent="0">
              <a:buNone/>
            </a:pPr>
            <a:r>
              <a:rPr lang="kk-KZ"/>
              <a:t>Топырақ механикасында қарастырылғандай әр жердің құрылыс аймағында топырақтардың барлығы физикалық, механикалық қасиетке ие. Кейбір топырақтарда ол қасиеттер тұрақты, ал кейбіреуінде олар үнемі өзгеруде, оған себебі құрылыс аймағының табиғи-климаттық ерекшелігі және сол ерекшеліктен топырақ қасиеттеріне іздену жұмыстарынан бастап, құрылыс және пайдалану кезеңіне дейін әсерін тигізетіндей табиғи-климаттық факторлары анықталған. </a:t>
            </a:r>
            <a:endParaRPr lang="ru-RU"/>
          </a:p>
          <a:p>
            <a:pPr marL="0" indent="0">
              <a:buNone/>
            </a:pPr>
            <a:r>
              <a:rPr lang="kk-KZ" smtClean="0"/>
              <a:t>Факторларды </a:t>
            </a:r>
            <a:r>
              <a:rPr lang="kk-KZ"/>
              <a:t>ескеріп, құрылыс аймағының орналасуына байланысты топырақ бетін, 5 климаттық аймаққа бөледі. Олар:</a:t>
            </a:r>
            <a:endParaRPr lang="ru-RU"/>
          </a:p>
          <a:p>
            <a:pPr lvl="0"/>
            <a:r>
              <a:rPr lang="kk-KZ"/>
              <a:t>мәңгі тон аймағы;</a:t>
            </a:r>
            <a:endParaRPr lang="ru-RU"/>
          </a:p>
          <a:p>
            <a:pPr lvl="0"/>
            <a:r>
              <a:rPr lang="kk-KZ"/>
              <a:t>өте ылғалды аудан, батпақтар;</a:t>
            </a:r>
            <a:endParaRPr lang="ru-RU"/>
          </a:p>
          <a:p>
            <a:pPr lvl="0"/>
            <a:r>
              <a:rPr lang="kk-KZ"/>
              <a:t>ылғалдылығы орташа, сулы жерлер;</a:t>
            </a:r>
            <a:endParaRPr lang="ru-RU"/>
          </a:p>
          <a:p>
            <a:pPr lvl="0"/>
            <a:r>
              <a:rPr lang="kk-KZ"/>
              <a:t>ылғалдылығы төмен;</a:t>
            </a:r>
            <a:endParaRPr lang="ru-RU"/>
          </a:p>
          <a:p>
            <a:pPr lvl="0"/>
            <a:r>
              <a:rPr lang="kk-KZ"/>
              <a:t>шөл дала;</a:t>
            </a:r>
            <a:endParaRPr lang="ru-RU"/>
          </a:p>
          <a:p>
            <a:endParaRPr lang="ru-RU"/>
          </a:p>
        </p:txBody>
      </p:sp>
      <p:sp>
        <p:nvSpPr>
          <p:cNvPr id="3" name="Заголовок 2"/>
          <p:cNvSpPr>
            <a:spLocks noGrp="1"/>
          </p:cNvSpPr>
          <p:nvPr>
            <p:ph type="title"/>
          </p:nvPr>
        </p:nvSpPr>
        <p:spPr/>
        <p:txBody>
          <a:bodyPr/>
          <a:lstStyle/>
          <a:p>
            <a:r>
              <a:rPr lang="kk-KZ" smtClean="0"/>
              <a:t>Күрделі ауданадарда автомобиль  жолын салу</a:t>
            </a:r>
            <a:endParaRPr lang="ru-RU"/>
          </a:p>
        </p:txBody>
      </p:sp>
    </p:spTree>
    <p:extLst>
      <p:ext uri="{BB962C8B-B14F-4D97-AF65-F5344CB8AC3E}">
        <p14:creationId xmlns:p14="http://schemas.microsoft.com/office/powerpoint/2010/main" val="21297320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lstStyle/>
          <a:p>
            <a:r>
              <a:rPr lang="ru-RU"/>
              <a:t>Мұндай құрылыстарды жобалаудағы негізгі міндет-ұқсас жағдайларда жолдарды пайдалану тәжірибесін және қозғалатын пойыздардың вибродинамикалық әсерін ескере отырып, жер төсемінің беріктігі, тұрақтылығы мен тұрақтылығы бойынша берілген сенімділік деңгейін қамтамасыз ету, ең аз шығындар, құнды жерлерді барынша сақтау және табиғи ортаға аз зиян келтіру.</a:t>
            </a:r>
          </a:p>
        </p:txBody>
      </p:sp>
    </p:spTree>
    <p:extLst>
      <p:ext uri="{BB962C8B-B14F-4D97-AF65-F5344CB8AC3E}">
        <p14:creationId xmlns:p14="http://schemas.microsoft.com/office/powerpoint/2010/main" val="8836692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normAutofit fontScale="70000" lnSpcReduction="20000"/>
          </a:bodyPr>
          <a:lstStyle/>
          <a:p>
            <a:r>
              <a:rPr lang="ru-RU"/>
              <a:t>Жылжымалы құмдардың таралу аймақтарында жолдарды жобалау кезінде осы құмдардың ерекшеліктерін және олардың қозғалыс заңдылықтарын ескеру қажет.Жобалық материалдарда жол құрылысы аймағының табиғи жағдайларын сипаттай отырып, белгілі бір дәрежеде шартты болса да, бірыңғай және нақты терминологияны қолдану маңызды.Осы мақсатта шөлдердің құмдарын таралу дәрежесіне қарай бөлу </a:t>
            </a:r>
            <a:r>
              <a:rPr lang="ru-RU"/>
              <a:t>ұсынылады</a:t>
            </a:r>
            <a:r>
              <a:rPr lang="ru-RU" smtClean="0"/>
              <a:t>:</a:t>
            </a:r>
          </a:p>
          <a:p>
            <a:r>
              <a:rPr lang="ru-RU" smtClean="0"/>
              <a:t>а</a:t>
            </a:r>
            <a:r>
              <a:rPr lang="ru-RU"/>
              <a:t>) өспеген (бархан) және нашар өскен (бетінің 15% - дан кем өсімдіктермен </a:t>
            </a:r>
            <a:r>
              <a:rPr lang="ru-RU"/>
              <a:t>жабылған</a:t>
            </a:r>
            <a:r>
              <a:rPr lang="ru-RU" smtClean="0"/>
              <a:t>);</a:t>
            </a:r>
          </a:p>
          <a:p>
            <a:r>
              <a:rPr lang="ru-RU" smtClean="0"/>
              <a:t>б</a:t>
            </a:r>
            <a:r>
              <a:rPr lang="ru-RU"/>
              <a:t>) жартылай өскен (бетінің 15% - дан 35% - ға дейін өсімдіктермен </a:t>
            </a:r>
            <a:r>
              <a:rPr lang="ru-RU"/>
              <a:t>жабылған</a:t>
            </a:r>
            <a:r>
              <a:rPr lang="ru-RU" smtClean="0"/>
              <a:t>);</a:t>
            </a:r>
          </a:p>
          <a:p>
            <a:r>
              <a:rPr lang="ru-RU" smtClean="0"/>
              <a:t>в</a:t>
            </a:r>
            <a:r>
              <a:rPr lang="ru-RU"/>
              <a:t>) өсіп кеткен (бетінің 35% - дан астамы өсімдіктермен </a:t>
            </a:r>
            <a:r>
              <a:rPr lang="ru-RU"/>
              <a:t>жабылған</a:t>
            </a:r>
            <a:r>
              <a:rPr lang="ru-RU" smtClean="0"/>
              <a:t>).</a:t>
            </a:r>
            <a:r>
              <a:rPr lang="ru-RU"/>
              <a:t>Құмды және аздап өскен құмдар желдің әсерінен беткейлерді жылжыту және қайта құру қабілетіне ие</a:t>
            </a:r>
            <a:r>
              <a:rPr lang="ru-RU"/>
              <a:t>. </a:t>
            </a:r>
            <a:r>
              <a:rPr lang="ru-RU" smtClean="0"/>
              <a:t>Өскен </a:t>
            </a:r>
            <a:r>
              <a:rPr lang="ru-RU"/>
              <a:t>және жартылай өскен құмдар рельефтің қозғалмайтын формаларын құрайды, бірақ олардың пайда болу аймақтарында құмды желдің пайда болуы мүмкін. Өскен және жартылай өскен құмдардағы өсімдіктер жойылған кезде олар қысқа мерзімде құмға айналады және рельефтің қозғалмалы формаларын құрайды.</a:t>
            </a:r>
            <a:endParaRPr lang="ru-RU"/>
          </a:p>
        </p:txBody>
      </p:sp>
      <p:sp>
        <p:nvSpPr>
          <p:cNvPr id="3" name="Заголовок 2"/>
          <p:cNvSpPr>
            <a:spLocks noGrp="1"/>
          </p:cNvSpPr>
          <p:nvPr>
            <p:ph type="title"/>
          </p:nvPr>
        </p:nvSpPr>
        <p:spPr/>
        <p:txBody>
          <a:bodyPr/>
          <a:lstStyle/>
          <a:p>
            <a:r>
              <a:rPr lang="ru-RU" sz="2800" smtClean="0"/>
              <a:t>Жылжымалы </a:t>
            </a:r>
            <a:r>
              <a:rPr lang="kk-KZ" sz="2800" smtClean="0"/>
              <a:t>құм</a:t>
            </a:r>
            <a:r>
              <a:rPr lang="en-US" sz="2800" smtClean="0"/>
              <a:t>, </a:t>
            </a:r>
            <a:r>
              <a:rPr lang="kk-KZ" sz="2800" smtClean="0"/>
              <a:t>тұзды топырақ және жасанды топырақ үйіндісінің құрылысы</a:t>
            </a:r>
            <a:endParaRPr lang="ru-RU" sz="2800"/>
          </a:p>
        </p:txBody>
      </p:sp>
    </p:spTree>
    <p:extLst>
      <p:ext uri="{BB962C8B-B14F-4D97-AF65-F5344CB8AC3E}">
        <p14:creationId xmlns:p14="http://schemas.microsoft.com/office/powerpoint/2010/main" val="14570585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normAutofit fontScale="55000" lnSpcReduction="20000"/>
          </a:bodyPr>
          <a:lstStyle/>
          <a:p>
            <a:r>
              <a:rPr lang="ru-RU" smtClean="0"/>
              <a:t>а</a:t>
            </a:r>
            <a:r>
              <a:rPr lang="ru-RU"/>
              <a:t>) жалғыз және топтық төбелер - жұмсақ жел мен тік жел беткейлері бар ерекше пішінді жылжымалы құмды төбелер (сурет. 1). Люминесцентті көлбеу жарты ай пішініне ие. Барханалардың биіктігі-0,3-тен 3 м-ге дейін және одан да көп, Ені - 100 м - ге дейін, баурайлардың ұзындығы - 20 м - ге дейін, жел баурайының тіктігі - 1:5-1:3, жел асты </a:t>
            </a:r>
            <a:r>
              <a:rPr lang="ru-RU"/>
              <a:t>1:1,5-1:2</a:t>
            </a:r>
            <a:r>
              <a:rPr lang="ru-RU" smtClean="0"/>
              <a:t>.</a:t>
            </a:r>
          </a:p>
          <a:p>
            <a:r>
              <a:rPr lang="ru-RU" smtClean="0"/>
              <a:t>б</a:t>
            </a:r>
            <a:r>
              <a:rPr lang="ru-RU"/>
              <a:t>) Бархандық тізбектер - ұзындығы 200 м - ден 2 км - ге дейін, ені 10-12 м және одан да көп толқын тәрізді біліктің пішініне ие құмның жылжымалы шоғырлары, бархандық тізбектердің биіктігі: ұсақ - 1 м - ге дейін, орташа - 1-ден 3 м-ге дейін, ірі-3-тен 7 м-ге дейін, өте ірі-7 м-ден астам. Тізбектердің жоталары арасындағы қашықтық 10 - 15-тен 150 м-ге </a:t>
            </a:r>
            <a:r>
              <a:rPr lang="ru-RU"/>
              <a:t>дейін</a:t>
            </a:r>
            <a:r>
              <a:rPr lang="ru-RU" smtClean="0"/>
              <a:t>.</a:t>
            </a:r>
          </a:p>
          <a:p>
            <a:r>
              <a:rPr lang="ru-RU" smtClean="0"/>
              <a:t>в</a:t>
            </a:r>
            <a:r>
              <a:rPr lang="ru-RU"/>
              <a:t>) құм жоталары - биіктігі 10-нан 50 м-ге дейін созылған үлкен құм шоғырлары.Өскен және жартылай өскен құмдар бедер пішіндері бойынша келесі түрлерге бөлінеді:а) будақ және дөңесті құмдар - өсімдіктермен бекітілген шағын төбешіктер мен дөңестер түріндегі құмдардың жинақталуы; олардың биіктігі: будақ және ұсақ дөңесті құмдар-1 м - ден кем, орташа бұдырлы құмдар-1 - ден 3 м-ге дейін, ірі дөңесті құмдар-3 м-ден </a:t>
            </a:r>
            <a:r>
              <a:rPr lang="ru-RU"/>
              <a:t>астам</a:t>
            </a:r>
            <a:r>
              <a:rPr lang="ru-RU" smtClean="0"/>
              <a:t>;</a:t>
            </a:r>
          </a:p>
          <a:p>
            <a:r>
              <a:rPr lang="ru-RU" smtClean="0"/>
              <a:t>б</a:t>
            </a:r>
            <a:r>
              <a:rPr lang="ru-RU"/>
              <a:t>) жоталы құмдар - биіктігі жоталар түріндегі құмның ұзартылған шоғырлары: ұсақ - 1 - ден 3 м-ге дейін, орташа-3-тен 7 м-ге дейін, ірі-7 м-ден астам;в) шұңқырлы құмдар-өсімдіктермен бекітілген және жылжымалы құмды бөгеттермен бөлінген кең, </a:t>
            </a:r>
            <a:r>
              <a:rPr lang="ru-RU"/>
              <a:t>терең </a:t>
            </a:r>
            <a:r>
              <a:rPr lang="ru-RU" smtClean="0"/>
              <a:t>қазаншұңқырлар;</a:t>
            </a:r>
          </a:p>
          <a:p>
            <a:r>
              <a:rPr lang="ru-RU" smtClean="0"/>
              <a:t>г</a:t>
            </a:r>
            <a:r>
              <a:rPr lang="ru-RU"/>
              <a:t>) жазық және қуыс толқынды құмдар.Құм құмдары негізінен 0,25 мм-ден аз бөлшектерден тұрады және топырақтың жол сыныптамасына сәйкес*) ұсақ құмдарға жатады. Құм құмдарының тән ерекшелігі - олардың өлшемдері 0,1-0,25 мм болатын бөлшектердің басым болуымен анықталатын олардың бір өлшемділігі.</a:t>
            </a:r>
            <a:endParaRPr lang="ru-RU"/>
          </a:p>
        </p:txBody>
      </p:sp>
      <p:sp>
        <p:nvSpPr>
          <p:cNvPr id="3" name="Заголовок 2"/>
          <p:cNvSpPr>
            <a:spLocks noGrp="1"/>
          </p:cNvSpPr>
          <p:nvPr>
            <p:ph type="title"/>
          </p:nvPr>
        </p:nvSpPr>
        <p:spPr/>
        <p:txBody>
          <a:bodyPr/>
          <a:lstStyle/>
          <a:p>
            <a:r>
              <a:rPr lang="ru-RU"/>
              <a:t>Құм рельефінің келесі негізгі формалары бар:</a:t>
            </a:r>
            <a:br>
              <a:rPr lang="ru-RU"/>
            </a:br>
            <a:endParaRPr lang="ru-RU"/>
          </a:p>
        </p:txBody>
      </p:sp>
    </p:spTree>
    <p:extLst>
      <p:ext uri="{BB962C8B-B14F-4D97-AF65-F5344CB8AC3E}">
        <p14:creationId xmlns:p14="http://schemas.microsoft.com/office/powerpoint/2010/main" val="4479274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normAutofit fontScale="92500"/>
          </a:bodyPr>
          <a:lstStyle/>
          <a:p>
            <a:r>
              <a:rPr lang="ru-RU"/>
              <a:t>Су болған кезде оңай еритін тұздар жер төсемі топырақтарының суға төзімділігін төмендетеді, сонымен қатар олардың топырақ құрамындағы ылғалда еруі мүмкін тұздардың артық болуы тұзды топырақтың сол түйіршікті құрамдағы тұздалмаған топыраққа сәйкес келетін оңтайлы тығыздыққа дейін тығыздалуына жол бермейді. Сондықтан кез-келген тұзды топырақ жер төсемін салуға жарамайды. Белгілі бір тұзды топырақты пайдалану мүмкіндігі топырақтың сапалық сипаты мен тұздану дәрежесі бойынша жіктелуі негізінде зертханалық талдау нәтижесінде анықталады</a:t>
            </a:r>
          </a:p>
        </p:txBody>
      </p:sp>
      <p:sp>
        <p:nvSpPr>
          <p:cNvPr id="3" name="Заголовок 2"/>
          <p:cNvSpPr>
            <a:spLocks noGrp="1"/>
          </p:cNvSpPr>
          <p:nvPr>
            <p:ph type="title"/>
          </p:nvPr>
        </p:nvSpPr>
        <p:spPr/>
        <p:txBody>
          <a:bodyPr/>
          <a:lstStyle/>
          <a:p>
            <a:r>
              <a:rPr lang="ru-RU"/>
              <a:t>Тұзды топырақта жер төсемін салу</a:t>
            </a:r>
          </a:p>
        </p:txBody>
      </p:sp>
    </p:spTree>
    <p:extLst>
      <p:ext uri="{BB962C8B-B14F-4D97-AF65-F5344CB8AC3E}">
        <p14:creationId xmlns:p14="http://schemas.microsoft.com/office/powerpoint/2010/main" val="8648212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lstStyle/>
          <a:p>
            <a:r>
              <a:rPr lang="ru-RU"/>
              <a:t>Тұзды Топырақтардың негізгі түрлері-сортаң және сортаң, сондай-ақ тақыр топырақтар. Топырақтың тұздану дәрежесі құрғақ топырақ массасының орташа пайызымен, үйіндіге ауысатын топырақ қабатындағы оңай еритін тұздардың (натрий хлориді, натрий сульфаты, натрий көмірқышқыл газы және т.б.) жалпы құрамымен сипатталады.</a:t>
            </a:r>
          </a:p>
        </p:txBody>
      </p:sp>
      <p:sp>
        <p:nvSpPr>
          <p:cNvPr id="3" name="Заголовок 2"/>
          <p:cNvSpPr>
            <a:spLocks noGrp="1"/>
          </p:cNvSpPr>
          <p:nvPr>
            <p:ph type="title"/>
          </p:nvPr>
        </p:nvSpPr>
        <p:spPr/>
        <p:txBody>
          <a:bodyPr/>
          <a:lstStyle/>
          <a:p>
            <a:endParaRPr lang="ru-RU"/>
          </a:p>
        </p:txBody>
      </p:sp>
    </p:spTree>
    <p:extLst>
      <p:ext uri="{BB962C8B-B14F-4D97-AF65-F5344CB8AC3E}">
        <p14:creationId xmlns:p14="http://schemas.microsoft.com/office/powerpoint/2010/main" val="1551113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lstStyle/>
          <a:p>
            <a:r>
              <a:rPr lang="ru-RU"/>
              <a:t>Толып жатқан құмдарда жолдарды салу және пайдалану шарттары әлдеқайда жеңіл, өйткені рельефтің қозғалмалы формалары жоқ және құрылыс жұмыстарын дұрыс жүргізген кезде дрейфтер мүлдем алынып тасталуы мүмкін. Мұндай жағдайларда жер төсемін мүмкіндігінше өсімдік жамылғысын бұзбай және бүйірлік резервтерді пайдалануды қоспағанда салу керек. Үйінділерге арналған топырақ шұңқырлардан немесе топырақ карьерлерінен алынады.</a:t>
            </a:r>
          </a:p>
        </p:txBody>
      </p:sp>
      <p:sp>
        <p:nvSpPr>
          <p:cNvPr id="3" name="Заголовок 2"/>
          <p:cNvSpPr>
            <a:spLocks noGrp="1"/>
          </p:cNvSpPr>
          <p:nvPr>
            <p:ph type="title"/>
          </p:nvPr>
        </p:nvSpPr>
        <p:spPr/>
        <p:txBody>
          <a:bodyPr/>
          <a:lstStyle/>
          <a:p>
            <a:r>
              <a:rPr lang="ru-RU"/>
              <a:t>Құмды шөлдерде жер төсемін салу</a:t>
            </a:r>
          </a:p>
        </p:txBody>
      </p:sp>
    </p:spTree>
    <p:extLst>
      <p:ext uri="{BB962C8B-B14F-4D97-AF65-F5344CB8AC3E}">
        <p14:creationId xmlns:p14="http://schemas.microsoft.com/office/powerpoint/2010/main" val="23415063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normAutofit fontScale="92500" lnSpcReduction="20000"/>
          </a:bodyPr>
          <a:lstStyle/>
          <a:p>
            <a:r>
              <a:rPr lang="ru-RU"/>
              <a:t>Жер жұмыстарын жүргізу үшін Жылдың ең жақсы уақыты — қыста және көктемде, құм ылғалды болып, машиналар үшін оңай өтеді. Осы кезеңде бульдозерлер мен скреперлердің өнімділігі жоғарылайды. Жұмыс уақытын ұтымды таңдаумен қатар, жолдың жоқтығын немесе оны құмнан тиімді қорғауды қамтамасыз ететін шаралар кешеніне жер төсемінің дизайнын дұрыс таңдау және жер жұмыстарын жүргізу кезінде арнайы ережелерді сақтау </a:t>
            </a:r>
            <a:r>
              <a:rPr lang="ru-RU"/>
              <a:t>кіреді</a:t>
            </a:r>
            <a:r>
              <a:rPr lang="ru-RU"/>
              <a:t>.</a:t>
            </a:r>
            <a:br>
              <a:rPr lang="ru-RU"/>
            </a:br>
            <a:r>
              <a:rPr lang="ru-RU"/>
              <a:t>Жолдың көлденең профилі құмның жол арқылы кумулятивтік тасымалдануын қамтамасыз етуі тиіс, яғни үйінділердің еңістері және ойықтары 1:2 - ден тік емес сүйір пішінді болуы тиіс. Жер төсемін құмның үрленуінен қорғау үшін беткейлер мен жол жиектерін нығайту қажет.</a:t>
            </a:r>
          </a:p>
        </p:txBody>
      </p:sp>
    </p:spTree>
    <p:extLst>
      <p:ext uri="{BB962C8B-B14F-4D97-AF65-F5344CB8AC3E}">
        <p14:creationId xmlns:p14="http://schemas.microsoft.com/office/powerpoint/2010/main" val="6985133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normAutofit fontScale="92500" lnSpcReduction="20000"/>
          </a:bodyPr>
          <a:lstStyle/>
          <a:p>
            <a:r>
              <a:rPr lang="ru-RU"/>
              <a:t>Құмды шөгінділер пайда болатын жерлердегі жол бойындағы белдеулерді ені кемінде 15 бульдозермен жоспарлайды...Жолдың бір немесе екі жағынан 40 м. Үлкен жолақ ені (25...40 м) рельефтің ірі нысандары (барханалар мен бархан тізбектері) қалыптасатын жерлерде қажет; рельефтің шағын нысандары қалыптасатын жерлерде жолақтың ені 15-ке дейін қысқартылады...20 м. жоспарланған құмның бұл жолақтары жұмыс кезінде мезгіл-мезгіл құмның шөгінділерінен тазартылады. Жоспарланған жолақтардың сыртында ені 25-ке дейін қалқандармен, битум пленкасымен немесе өсімдіктермен бекітілген кесу жолағы орналастырылған... Құм рельефінің сипатына, олардың қозғалу дәрежесіне және өсімдіктердің өсу жағдайларына байланысты 150 м және одан да көп.</a:t>
            </a:r>
          </a:p>
        </p:txBody>
      </p:sp>
    </p:spTree>
    <p:extLst>
      <p:ext uri="{BB962C8B-B14F-4D97-AF65-F5344CB8AC3E}">
        <p14:creationId xmlns:p14="http://schemas.microsoft.com/office/powerpoint/2010/main" val="1942436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lstStyle/>
          <a:p>
            <a:r>
              <a:rPr lang="ru-RU"/>
              <a:t>Жол жиектерінде, еңістерде, ені 1 бермада қорғаныш қабаты ретінде...Беткейдің табанынан 2 м, сондай-ақ жол төсемінің түбінде құм үйіндісінің үстіне қалыңдығы (жеңіл саздауыт немесе сұйық битуммен өңделген құм) қабаты төселген10...25 см.Жабын тығыздалған кезде, байланыстырылған Топырақ қабатының арқасында материал төменгі құммен араласпайды, ал жолдар мен беткейлерде құм үрленбейді.</a:t>
            </a:r>
          </a:p>
        </p:txBody>
      </p:sp>
      <p:sp>
        <p:nvSpPr>
          <p:cNvPr id="3" name="Заголовок 2"/>
          <p:cNvSpPr>
            <a:spLocks noGrp="1"/>
          </p:cNvSpPr>
          <p:nvPr>
            <p:ph type="title"/>
          </p:nvPr>
        </p:nvSpPr>
        <p:spPr/>
        <p:txBody>
          <a:bodyPr/>
          <a:lstStyle/>
          <a:p>
            <a:endParaRPr lang="ru-RU"/>
          </a:p>
        </p:txBody>
      </p:sp>
    </p:spTree>
    <p:extLst>
      <p:ext uri="{BB962C8B-B14F-4D97-AF65-F5344CB8AC3E}">
        <p14:creationId xmlns:p14="http://schemas.microsoft.com/office/powerpoint/2010/main" val="34781366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983120" y="2247900"/>
            <a:ext cx="5177759" cy="3878263"/>
          </a:xfrm>
        </p:spPr>
      </p:pic>
      <p:sp>
        <p:nvSpPr>
          <p:cNvPr id="3" name="Заголовок 2"/>
          <p:cNvSpPr>
            <a:spLocks noGrp="1"/>
          </p:cNvSpPr>
          <p:nvPr>
            <p:ph type="title"/>
          </p:nvPr>
        </p:nvSpPr>
        <p:spPr/>
        <p:txBody>
          <a:bodyPr/>
          <a:lstStyle/>
          <a:p>
            <a:r>
              <a:rPr lang="kk-KZ" smtClean="0"/>
              <a:t>НАЗАРЛАРЫҢЫЗҒА РАХМЕТ</a:t>
            </a:r>
            <a:endParaRPr lang="ru-RU"/>
          </a:p>
        </p:txBody>
      </p:sp>
    </p:spTree>
    <p:extLst>
      <p:ext uri="{BB962C8B-B14F-4D97-AF65-F5344CB8AC3E}">
        <p14:creationId xmlns:p14="http://schemas.microsoft.com/office/powerpoint/2010/main" val="3317848215"/>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Твердый переплет">
  <a:themeElements>
    <a:clrScheme name="Твердый переплет">
      <a:dk1>
        <a:sysClr val="windowText" lastClr="000000"/>
      </a:dk1>
      <a:lt1>
        <a:sysClr val="window" lastClr="FFFFFF"/>
      </a:lt1>
      <a:dk2>
        <a:srgbClr val="895D1D"/>
      </a:dk2>
      <a:lt2>
        <a:srgbClr val="ECE9C6"/>
      </a:lt2>
      <a:accent1>
        <a:srgbClr val="873624"/>
      </a:accent1>
      <a:accent2>
        <a:srgbClr val="D6862D"/>
      </a:accent2>
      <a:accent3>
        <a:srgbClr val="D0BE40"/>
      </a:accent3>
      <a:accent4>
        <a:srgbClr val="877F6C"/>
      </a:accent4>
      <a:accent5>
        <a:srgbClr val="972109"/>
      </a:accent5>
      <a:accent6>
        <a:srgbClr val="AEB795"/>
      </a:accent6>
      <a:hlink>
        <a:srgbClr val="CC9900"/>
      </a:hlink>
      <a:folHlink>
        <a:srgbClr val="B2B2B2"/>
      </a:folHlink>
    </a:clrScheme>
    <a:fontScheme name="Твердый переплет">
      <a:majorFont>
        <a:latin typeface="Book Antiqua"/>
        <a:ea typeface=""/>
        <a:cs typeface=""/>
        <a:font script="Grek" typeface="Times New Roman"/>
        <a:font script="Cyrl" typeface="Times New Roman"/>
        <a:font script="Jpan" typeface="HGS明朝E"/>
        <a:font script="Hang" typeface="궁서"/>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Book Antiqua"/>
        <a:ea typeface=""/>
        <a:cs typeface=""/>
        <a:font script="Grek" typeface="Times New Roman"/>
        <a:font script="Cyrl" typeface="Times New Roman"/>
        <a:font script="Jpan" typeface="HGS明朝E"/>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Твердый переплет">
      <a:fillStyleLst>
        <a:solidFill>
          <a:schemeClr val="phClr"/>
        </a:solidFill>
        <a:solidFill>
          <a:schemeClr val="phClr">
            <a:tint val="68000"/>
            <a:shade val="94000"/>
            <a:satMod val="300000"/>
            <a:lumMod val="110000"/>
          </a:schemeClr>
        </a:solidFill>
        <a:gradFill rotWithShape="1">
          <a:gsLst>
            <a:gs pos="0">
              <a:schemeClr val="phClr">
                <a:tint val="94000"/>
                <a:satMod val="180000"/>
                <a:lumMod val="98000"/>
              </a:schemeClr>
            </a:gs>
            <a:gs pos="100000">
              <a:schemeClr val="phClr">
                <a:satMod val="130000"/>
              </a:schemeClr>
            </a:gs>
          </a:gsLst>
          <a:lin ang="5160000" scaled="0"/>
        </a:gradFill>
      </a:fillStyleLst>
      <a:lnStyleLst>
        <a:ln w="12700" cap="flat" cmpd="sng" algn="ctr">
          <a:solidFill>
            <a:schemeClr val="phClr">
              <a:shade val="90000"/>
              <a:lumMod val="90000"/>
            </a:schemeClr>
          </a:solidFill>
          <a:prstDash val="solid"/>
        </a:ln>
        <a:ln w="19050" cap="flat" cmpd="sng" algn="ctr">
          <a:solidFill>
            <a:schemeClr val="phClr">
              <a:shade val="75000"/>
              <a:lumMod val="90000"/>
            </a:schemeClr>
          </a:solidFill>
          <a:prstDash val="solid"/>
        </a:ln>
        <a:ln w="25400" cap="flat" cmpd="sng" algn="ctr">
          <a:solidFill>
            <a:schemeClr val="phClr"/>
          </a:solidFill>
          <a:prstDash val="solid"/>
        </a:ln>
      </a:lnStyleLst>
      <a:effectStyleLst>
        <a:effectStyle>
          <a:effectLst>
            <a:outerShdw blurRad="38100" dist="12700" dir="5400000" rotWithShape="0">
              <a:srgbClr val="000000">
                <a:alpha val="15000"/>
              </a:srgbClr>
            </a:outerShdw>
          </a:effectLst>
        </a:effectStyle>
        <a:effectStyle>
          <a:effectLst>
            <a:outerShdw blurRad="50800" dist="25400" dir="5400000" rotWithShape="0">
              <a:srgbClr val="000000">
                <a:alpha val="46000"/>
              </a:srgbClr>
            </a:outerShdw>
          </a:effectLst>
        </a:effectStyle>
        <a:effectStyle>
          <a:effectLst>
            <a:outerShdw blurRad="50800" dist="25400" dir="5400000" rotWithShape="0">
              <a:srgbClr val="000000">
                <a:alpha val="48000"/>
              </a:srgbClr>
            </a:outerShdw>
          </a:effectLst>
          <a:scene3d>
            <a:camera prst="orthographicFront">
              <a:rot lat="0" lon="0" rev="0"/>
            </a:camera>
            <a:lightRig rig="threePt" dir="tl">
              <a:rot lat="0" lon="0" rev="2400000"/>
            </a:lightRig>
          </a:scene3d>
          <a:sp3d>
            <a:bevelT w="25400" h="25400"/>
          </a:sp3d>
        </a:effectStyle>
      </a:effectStyleLst>
      <a:bgFillStyleLst>
        <a:solidFill>
          <a:schemeClr val="phClr">
            <a:tint val="96000"/>
            <a:lumMod val="110000"/>
          </a:schemeClr>
        </a:solidFill>
        <a:blipFill rotWithShape="1">
          <a:blip xmlns:r="http://schemas.openxmlformats.org/officeDocument/2006/relationships" r:embed="rId1">
            <a:duotone>
              <a:schemeClr val="phClr">
                <a:tint val="93000"/>
                <a:shade val="20000"/>
              </a:schemeClr>
              <a:schemeClr val="phClr">
                <a:tint val="90000"/>
                <a:shade val="85000"/>
                <a:satMod val="115000"/>
              </a:schemeClr>
            </a:duotone>
          </a:blip>
          <a:tile tx="0" ty="0" sx="60000" sy="60000" flip="none" algn="tl"/>
        </a:blipFill>
        <a:blipFill rotWithShape="1">
          <a:blip xmlns:r="http://schemas.openxmlformats.org/officeDocument/2006/relationships" r:embed="rId2">
            <a:duotone>
              <a:schemeClr val="phClr">
                <a:shade val="50000"/>
                <a:satMod val="340000"/>
                <a:lumMod val="40000"/>
              </a:schemeClr>
              <a:schemeClr val="phClr">
                <a:tint val="92000"/>
                <a:shade val="94000"/>
                <a:hueMod val="110000"/>
                <a:satMod val="236000"/>
                <a:lumMod val="120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Hardcover</Template>
  <TotalTime>83</TotalTime>
  <Words>1092</Words>
  <Application>Microsoft Office PowerPoint</Application>
  <PresentationFormat>Экран (4:3)</PresentationFormat>
  <Paragraphs>35</Paragraphs>
  <Slides>13</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13</vt:i4>
      </vt:variant>
    </vt:vector>
  </HeadingPairs>
  <TitlesOfParts>
    <vt:vector size="14" baseType="lpstr">
      <vt:lpstr>Твердый переплет</vt:lpstr>
      <vt:lpstr>Күрделі инженерлік-геологиялық жағдайларда топырақ үйіндісін салу</vt:lpstr>
      <vt:lpstr>Автомобиль жолы</vt:lpstr>
      <vt:lpstr>Күрделі ауданадарда автомобиль  жолын салу</vt:lpstr>
      <vt:lpstr>Презентация PowerPoint</vt:lpstr>
      <vt:lpstr>Жылжымалы құм, тұзды топырақ және жасанды топырақ үйіндісінің құрылысы</vt:lpstr>
      <vt:lpstr>Құм рельефінің келесі негізгі формалары бар: </vt:lpstr>
      <vt:lpstr>Тұзды топырақта жер төсемін салу</vt:lpstr>
      <vt:lpstr>Презентация PowerPoint</vt:lpstr>
      <vt:lpstr>Құмды шөлдерде жер төсемін салу</vt:lpstr>
      <vt:lpstr>Презентация PowerPoint</vt:lpstr>
      <vt:lpstr>Презентация PowerPoint</vt:lpstr>
      <vt:lpstr>Презентация PowerPoint</vt:lpstr>
      <vt:lpstr>НАЗАРЛАРЫҢЫЗҒА РАХМЕТ</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Күрделі инженерлік-геологиялық жағдайларда топырақ үйіндісін салу</dc:title>
  <dc:creator>Sagi</dc:creator>
  <cp:lastModifiedBy>Sagi</cp:lastModifiedBy>
  <cp:revision>7</cp:revision>
  <dcterms:created xsi:type="dcterms:W3CDTF">2022-04-08T07:29:05Z</dcterms:created>
  <dcterms:modified xsi:type="dcterms:W3CDTF">2022-04-08T12:35:34Z</dcterms:modified>
</cp:coreProperties>
</file>